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91" r:id="rId4"/>
    <p:sldId id="292" r:id="rId5"/>
    <p:sldId id="297" r:id="rId6"/>
    <p:sldId id="294" r:id="rId7"/>
    <p:sldId id="296" r:id="rId8"/>
    <p:sldId id="295" r:id="rId9"/>
    <p:sldId id="299" r:id="rId10"/>
    <p:sldId id="298" r:id="rId11"/>
    <p:sldId id="321" r:id="rId12"/>
    <p:sldId id="322" r:id="rId13"/>
    <p:sldId id="302" r:id="rId14"/>
    <p:sldId id="300" r:id="rId15"/>
    <p:sldId id="318" r:id="rId16"/>
    <p:sldId id="303" r:id="rId17"/>
    <p:sldId id="304" r:id="rId18"/>
    <p:sldId id="306" r:id="rId19"/>
    <p:sldId id="320" r:id="rId20"/>
    <p:sldId id="305" r:id="rId21"/>
    <p:sldId id="307" r:id="rId22"/>
    <p:sldId id="309" r:id="rId23"/>
    <p:sldId id="308" r:id="rId24"/>
    <p:sldId id="310" r:id="rId25"/>
    <p:sldId id="311" r:id="rId26"/>
    <p:sldId id="317" r:id="rId27"/>
    <p:sldId id="312" r:id="rId28"/>
    <p:sldId id="323" r:id="rId29"/>
    <p:sldId id="324" r:id="rId30"/>
    <p:sldId id="319" r:id="rId31"/>
    <p:sldId id="325" r:id="rId32"/>
    <p:sldId id="259" r:id="rId33"/>
    <p:sldId id="260" r:id="rId34"/>
    <p:sldId id="262" r:id="rId35"/>
    <p:sldId id="263" r:id="rId36"/>
    <p:sldId id="264" r:id="rId37"/>
    <p:sldId id="265" r:id="rId38"/>
    <p:sldId id="266" r:id="rId39"/>
    <p:sldId id="267" r:id="rId40"/>
    <p:sldId id="268" r:id="rId41"/>
    <p:sldId id="269" r:id="rId42"/>
    <p:sldId id="270" r:id="rId43"/>
    <p:sldId id="290" r:id="rId44"/>
    <p:sldId id="271" r:id="rId45"/>
    <p:sldId id="316" r:id="rId46"/>
    <p:sldId id="315"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1A1A1A"/>
    <a:srgbClr val="FFFFFF"/>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4660"/>
  </p:normalViewPr>
  <p:slideViewPr>
    <p:cSldViewPr snapToGrid="0">
      <p:cViewPr varScale="1">
        <p:scale>
          <a:sx n="108" d="100"/>
          <a:sy n="108" d="100"/>
        </p:scale>
        <p:origin x="6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5141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425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1943930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683268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26563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02478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59</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60</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61</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62</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63</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64</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1625766" cy="307777"/>
          </a:xfrm>
          <a:prstGeom prst="rect">
            <a:avLst/>
          </a:prstGeom>
          <a:noFill/>
        </p:spPr>
        <p:txBody>
          <a:bodyPr wrap="none" rtlCol="0">
            <a:spAutoFit/>
          </a:bodyPr>
          <a:lstStyle/>
          <a:p>
            <a:r>
              <a:rPr lang="en-US" sz="1400" dirty="0"/>
              <a:t>Optional Ethernet</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1911101" cy="307777"/>
          </a:xfrm>
          <a:prstGeom prst="rect">
            <a:avLst/>
          </a:prstGeom>
          <a:noFill/>
        </p:spPr>
        <p:txBody>
          <a:bodyPr wrap="none" rtlCol="0">
            <a:spAutoFit/>
          </a:bodyPr>
          <a:lstStyle/>
          <a:p>
            <a:r>
              <a:rPr lang="en-US" sz="1400" dirty="0"/>
              <a:t>Optional </a:t>
            </a:r>
            <a:r>
              <a:rPr lang="en-US" sz="1400" dirty="0" err="1"/>
              <a:t>WiFi</a:t>
            </a:r>
            <a:r>
              <a:rPr lang="en-US" sz="1400" dirty="0"/>
              <a:t> for Pi 2</a:t>
            </a:r>
          </a:p>
        </p:txBody>
      </p:sp>
    </p:spTree>
    <p:extLst>
      <p:ext uri="{BB962C8B-B14F-4D97-AF65-F5344CB8AC3E}">
        <p14:creationId xmlns:p14="http://schemas.microsoft.com/office/powerpoint/2010/main" val="31335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2.08333E-6 -3.33333E-6 L 2.08333E-6 0.02061 " pathEditMode="relative" rAng="0" ptsTypes="AA">
                                      <p:cBhvr>
                                        <p:cTn id="6" dur="2000" fill="hold"/>
                                        <p:tgtEl>
                                          <p:spTgt spid="75"/>
                                        </p:tgtEl>
                                        <p:attrNameLst>
                                          <p:attrName>ppt_x</p:attrName>
                                          <p:attrName>ppt_y</p:attrName>
                                        </p:attrNameLst>
                                      </p:cBhvr>
                                      <p:rCtr x="0" y="1019"/>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63" presetClass="path" presetSubtype="0" repeatCount="indefinite" accel="50000" decel="50000" autoRev="1" fill="hold" nodeType="withEffect">
                                  <p:stCondLst>
                                    <p:cond delay="0"/>
                                  </p:stCondLst>
                                  <p:childTnLst>
                                    <p:animMotion origin="layout" path="M 1.04167E-6 -1.48148E-6 L 0.02617 -1.48148E-6 " pathEditMode="relative" rAng="0" ptsTypes="AA">
                                      <p:cBhvr>
                                        <p:cTn id="12" dur="2000" fill="hold"/>
                                        <p:tgtEl>
                                          <p:spTgt spid="35"/>
                                        </p:tgtEl>
                                        <p:attrNameLst>
                                          <p:attrName>ppt_x</p:attrName>
                                          <p:attrName>ppt_y</p:attrName>
                                        </p:attrNameLst>
                                      </p:cBhvr>
                                      <p:rCtr x="1302" y="0"/>
                                    </p:animMotion>
                                  </p:childTnLst>
                                </p:cTn>
                              </p:par>
                              <p:par>
                                <p:cTn id="13" presetID="35" presetClass="path" presetSubtype="0" repeatCount="indefinite" accel="50000" decel="50000" autoRev="1" fill="hold" nodeType="withEffect">
                                  <p:stCondLst>
                                    <p:cond delay="0"/>
                                  </p:stCondLst>
                                  <p:childTnLst>
                                    <p:animMotion origin="layout" path="M 1.66667E-6 4.44444E-6 L -0.03542 4.44444E-6 " pathEditMode="relative" rAng="0" ptsTypes="AA">
                                      <p:cBhvr>
                                        <p:cTn id="14" dur="2000" fill="hold"/>
                                        <p:tgtEl>
                                          <p:spTgt spid="6"/>
                                        </p:tgtEl>
                                        <p:attrNameLst>
                                          <p:attrName>ppt_x</p:attrName>
                                          <p:attrName>ppt_y</p:attrName>
                                        </p:attrNameLst>
                                      </p:cBhvr>
                                      <p:rCtr x="-17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Ethernet and WiFI">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Micro SD Card">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 3">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USB to Serial Leads">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USB to Serial USB Connector">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No 5V Lead Connection">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aptop">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2422458" cy="307777"/>
          </a:xfrm>
          <a:prstGeom prst="rect">
            <a:avLst/>
          </a:prstGeom>
          <a:noFill/>
        </p:spPr>
        <p:txBody>
          <a:bodyPr wrap="none" rtlCol="0">
            <a:spAutoFit/>
          </a:bodyPr>
          <a:lstStyle/>
          <a:p>
            <a:r>
              <a:rPr lang="en-US" sz="1400" dirty="0"/>
              <a:t>Optional Ethernet if desired</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2541080" cy="307777"/>
          </a:xfrm>
          <a:prstGeom prst="rect">
            <a:avLst/>
          </a:prstGeom>
          <a:noFill/>
        </p:spPr>
        <p:txBody>
          <a:bodyPr wrap="none" rtlCol="0">
            <a:spAutoFit/>
          </a:bodyPr>
          <a:lstStyle/>
          <a:p>
            <a:r>
              <a:rPr lang="en-US" sz="1400" dirty="0"/>
              <a:t>Optional </a:t>
            </a:r>
            <a:r>
              <a:rPr lang="en-US" sz="1400" dirty="0" err="1"/>
              <a:t>WiFi</a:t>
            </a:r>
            <a:r>
              <a:rPr lang="en-US" sz="1400" dirty="0"/>
              <a:t> Dongle for Pi 2</a:t>
            </a:r>
          </a:p>
        </p:txBody>
      </p:sp>
      <p:sp>
        <p:nvSpPr>
          <p:cNvPr id="2" name="Red Power LED">
            <a:extLst>
              <a:ext uri="{FF2B5EF4-FFF2-40B4-BE49-F238E27FC236}">
                <a16:creationId xmlns:a16="http://schemas.microsoft.com/office/drawing/2014/main" id="{F29662E8-B99E-40DB-958C-739C9D92CC75}"/>
              </a:ext>
            </a:extLst>
          </p:cNvPr>
          <p:cNvSpPr/>
          <p:nvPr/>
        </p:nvSpPr>
        <p:spPr>
          <a:xfrm>
            <a:off x="4095749" y="3749626"/>
            <a:ext cx="45719" cy="94902"/>
          </a:xfrm>
          <a:prstGeom prst="rect">
            <a:avLst/>
          </a:prstGeom>
          <a:solidFill>
            <a:srgbClr val="FF0000"/>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reen SD Card Access LED">
            <a:extLst>
              <a:ext uri="{FF2B5EF4-FFF2-40B4-BE49-F238E27FC236}">
                <a16:creationId xmlns:a16="http://schemas.microsoft.com/office/drawing/2014/main" id="{DB1AECA5-B2FE-413D-B297-864E1445B8D0}"/>
              </a:ext>
            </a:extLst>
          </p:cNvPr>
          <p:cNvSpPr/>
          <p:nvPr/>
        </p:nvSpPr>
        <p:spPr>
          <a:xfrm>
            <a:off x="4095749" y="3625982"/>
            <a:ext cx="45719" cy="94902"/>
          </a:xfrm>
          <a:prstGeom prst="rect">
            <a:avLst/>
          </a:prstGeom>
          <a:solidFill>
            <a:srgbClr val="00CC00"/>
          </a:solidFill>
          <a:ln>
            <a:noFill/>
          </a:ln>
          <a:effectLst>
            <a:glow rad="101600">
              <a:srgbClr val="00CC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3.7037E-6 L 0.03529 -3.7037E-6 " pathEditMode="relative" rAng="0" ptsTypes="AA">
                                      <p:cBhvr>
                                        <p:cTn id="6" dur="1000" fill="hold"/>
                                        <p:tgtEl>
                                          <p:spTgt spid="48"/>
                                        </p:tgtEl>
                                        <p:attrNameLst>
                                          <p:attrName>ppt_x</p:attrName>
                                          <p:attrName>ppt_y</p:attrName>
                                        </p:attrNameLst>
                                      </p:cBhvr>
                                      <p:rCtr x="1758" y="0"/>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2.08333E-6 -3.33333E-6 L 2.08333E-6 0.02061 " pathEditMode="relative" rAng="0" ptsTypes="AA">
                                      <p:cBhvr>
                                        <p:cTn id="9" dur="1000" fill="hold"/>
                                        <p:tgtEl>
                                          <p:spTgt spid="75"/>
                                        </p:tgtEl>
                                        <p:attrNameLst>
                                          <p:attrName>ppt_x</p:attrName>
                                          <p:attrName>ppt_y</p:attrName>
                                        </p:attrNameLst>
                                      </p:cBhvr>
                                      <p:rCtr x="0" y="1019"/>
                                    </p:animMotion>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1.04167E-6 -1.48148E-6 L 0.02617 -1.48148E-6 " pathEditMode="relative" rAng="0" ptsTypes="AA">
                                      <p:cBhvr>
                                        <p:cTn id="12" dur="1000" fill="hold"/>
                                        <p:tgtEl>
                                          <p:spTgt spid="35"/>
                                        </p:tgtEl>
                                        <p:attrNameLst>
                                          <p:attrName>ppt_x</p:attrName>
                                          <p:attrName>ppt_y</p:attrName>
                                        </p:attrNameLst>
                                      </p:cBhvr>
                                      <p:rCtr x="1302" y="0"/>
                                    </p:animMotion>
                                  </p:childTnLst>
                                </p:cTn>
                              </p:par>
                            </p:childTnLst>
                          </p:cTn>
                        </p:par>
                        <p:par>
                          <p:cTn id="13" fill="hold">
                            <p:stCondLst>
                              <p:cond delay="3000"/>
                            </p:stCondLst>
                            <p:childTnLst>
                              <p:par>
                                <p:cTn id="14" presetID="35" presetClass="path" presetSubtype="0" accel="50000" decel="50000" fill="hold" nodeType="afterEffect">
                                  <p:stCondLst>
                                    <p:cond delay="0"/>
                                  </p:stCondLst>
                                  <p:childTnLst>
                                    <p:animMotion origin="layout" path="M 1.66667E-6 4.44444E-6 L -0.03542 4.44444E-6 " pathEditMode="relative" rAng="0" ptsTypes="AA">
                                      <p:cBhvr>
                                        <p:cTn id="15" dur="1000" fill="hold"/>
                                        <p:tgtEl>
                                          <p:spTgt spid="6"/>
                                        </p:tgtEl>
                                        <p:attrNameLst>
                                          <p:attrName>ppt_x</p:attrName>
                                          <p:attrName>ppt_y</p:attrName>
                                        </p:attrNameLst>
                                      </p:cBhvr>
                                      <p:rCtr x="-1771" y="0"/>
                                    </p:animMotion>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1.45833E-6 4.81481E-6 L -1.45833E-6 -0.03288 " pathEditMode="relative" rAng="0" ptsTypes="AA">
                                      <p:cBhvr>
                                        <p:cTn id="18" dur="1000" fill="hold"/>
                                        <p:tgtEl>
                                          <p:spTgt spid="42"/>
                                        </p:tgtEl>
                                        <p:attrNameLst>
                                          <p:attrName>ppt_x</p:attrName>
                                          <p:attrName>ppt_y</p:attrName>
                                        </p:attrNameLst>
                                      </p:cBhvr>
                                      <p:rCtr x="0" y="-1644"/>
                                    </p:animMotion>
                                  </p:childTnLst>
                                </p:cTn>
                              </p:par>
                              <p:par>
                                <p:cTn id="19" presetID="1"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2" nodeType="withEffect">
                                  <p:stCondLst>
                                    <p:cond delay="1000"/>
                                  </p:stCondLst>
                                  <p:childTnLst>
                                    <p:set>
                                      <p:cBhvr>
                                        <p:cTn id="22" dur="1" fill="hold">
                                          <p:stCondLst>
                                            <p:cond delay="0"/>
                                          </p:stCondLst>
                                        </p:cTn>
                                        <p:tgtEl>
                                          <p:spTgt spid="78"/>
                                        </p:tgtEl>
                                        <p:attrNameLst>
                                          <p:attrName>style.visibility</p:attrName>
                                        </p:attrNameLst>
                                      </p:cBhvr>
                                      <p:to>
                                        <p:strVal val="visible"/>
                                      </p:to>
                                    </p:set>
                                  </p:childTnLst>
                                </p:cTn>
                              </p:par>
                              <p:par>
                                <p:cTn id="23" presetID="35" presetClass="emph" presetSubtype="0" repeatCount="3000" fill="hold" grpId="1" nodeType="withEffect">
                                  <p:stCondLst>
                                    <p:cond delay="1500"/>
                                  </p:stCondLst>
                                  <p:childTnLst>
                                    <p:anim calcmode="discrete" valueType="str">
                                      <p:cBhvr>
                                        <p:cTn id="24" dur="5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8" grpId="1" animBg="1"/>
      <p:bldP spid="78"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noAutofit/>
          </a:bodyPr>
          <a:lstStyle/>
          <a:p>
            <a:pPr marL="0" indent="0">
              <a:buNone/>
            </a:pPr>
            <a:r>
              <a:rPr lang="en-US" sz="2400" dirty="0">
                <a:latin typeface="Consolas" panose="020B0609020204030204" pitchFamily="49" charset="0"/>
              </a:rPr>
              <a:t>Optionally enable the Camera, I2C and SPI Interfaces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do_camera</a:t>
            </a:r>
            <a:r>
              <a:rPr lang="en-US" sz="2400" dirty="0">
                <a:latin typeface="Consolas" panose="020B0609020204030204" pitchFamily="49" charset="0"/>
              </a:rPr>
              <a:t>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do_i2c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do_spi</a:t>
            </a:r>
            <a:r>
              <a:rPr lang="en-US" sz="2400" dirty="0">
                <a:latin typeface="Consolas" panose="020B0609020204030204" pitchFamily="49" charset="0"/>
              </a:rPr>
              <a:t> 0</a:t>
            </a:r>
          </a:p>
          <a:p>
            <a:pPr marL="0" indent="0">
              <a:buNone/>
            </a:pPr>
            <a:endParaRPr lang="en-US" sz="2400" dirty="0">
              <a:latin typeface="Consolas" panose="020B0609020204030204" pitchFamily="49" charset="0"/>
            </a:endParaRPr>
          </a:p>
          <a:p>
            <a:pPr marL="0" indent="0">
              <a:buNone/>
            </a:pPr>
            <a:r>
              <a:rPr lang="en-US" sz="2400" dirty="0"/>
              <a:t>You can alternatively run </a:t>
            </a:r>
            <a:r>
              <a:rPr lang="en-US" sz="2400" dirty="0" err="1">
                <a:latin typeface="Consolas" panose="020B0609020204030204" pitchFamily="49" charset="0"/>
              </a:rPr>
              <a:t>raspi_config</a:t>
            </a:r>
            <a:r>
              <a:rPr lang="en-US" sz="2400" dirty="0"/>
              <a:t> interactively to set these options as well as many others.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a:t>
            </a: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159435" cy="1325563"/>
          </a:xfrm>
        </p:spPr>
        <p:txBody>
          <a:bodyPr>
            <a:normAutofit/>
          </a:bodyPr>
          <a:lstStyle/>
          <a:p>
            <a:r>
              <a:rPr lang="en-US" sz="4000" dirty="0"/>
              <a:t>OPTIONAL: Manually edit </a:t>
            </a:r>
            <a:r>
              <a:rPr lang="en-US" sz="4000" dirty="0" err="1"/>
              <a:t>wpa_supplicant.conf</a:t>
            </a:r>
            <a:endParaRPr lang="en-US" sz="40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044583" cy="1325563"/>
          </a:xfrm>
        </p:spPr>
        <p:txBody>
          <a:bodyPr>
            <a:normAutofit/>
          </a:bodyPr>
          <a:lstStyle/>
          <a:p>
            <a:r>
              <a:rPr lang="en-US" sz="3600" dirty="0"/>
              <a:t>OPTIONAL: </a:t>
            </a:r>
            <a:r>
              <a:rPr lang="en-US" sz="3600" dirty="0" err="1"/>
              <a:t>wpa_supplicant.conf</a:t>
            </a:r>
            <a:r>
              <a:rPr lang="en-US" sz="3600" dirty="0"/>
              <a:t> for Open </a:t>
            </a:r>
            <a:r>
              <a:rPr lang="en-US" sz="3600" dirty="0" err="1"/>
              <a:t>newtork</a:t>
            </a:r>
            <a:endParaRPr lang="en-US" sz="36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652-08BD-47C7-8032-EA6B19838CCC}"/>
              </a:ext>
            </a:extLst>
          </p:cNvPr>
          <p:cNvSpPr>
            <a:spLocks noGrp="1"/>
          </p:cNvSpPr>
          <p:nvPr>
            <p:ph type="title"/>
          </p:nvPr>
        </p:nvSpPr>
        <p:spPr/>
        <p:txBody>
          <a:bodyPr/>
          <a:lstStyle/>
          <a:p>
            <a:r>
              <a:rPr lang="en-US" dirty="0"/>
              <a:t>Manually Cycle the </a:t>
            </a:r>
            <a:r>
              <a:rPr lang="en-US" dirty="0" err="1"/>
              <a:t>WiFi</a:t>
            </a:r>
            <a:r>
              <a:rPr lang="en-US" dirty="0"/>
              <a:t> Interface</a:t>
            </a:r>
          </a:p>
        </p:txBody>
      </p:sp>
      <p:sp>
        <p:nvSpPr>
          <p:cNvPr id="3" name="Content Placeholder 2">
            <a:extLst>
              <a:ext uri="{FF2B5EF4-FFF2-40B4-BE49-F238E27FC236}">
                <a16:creationId xmlns:a16="http://schemas.microsoft.com/office/drawing/2014/main" id="{023A6229-E457-4DC7-8E3C-8730DDCD9510}"/>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ifdown</a:t>
            </a:r>
            <a:r>
              <a:rPr lang="en-US" dirty="0">
                <a:latin typeface="Consolas" panose="020B0609020204030204" pitchFamily="49" charset="0"/>
              </a:rPr>
              <a:t> wlan0</a:t>
            </a:r>
            <a:br>
              <a:rPr lang="en-US" dirty="0">
                <a:latin typeface="Consolas" panose="020B0609020204030204" pitchFamily="49" charset="0"/>
              </a:rPr>
            </a:b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ifup</a:t>
            </a:r>
            <a:r>
              <a:rPr lang="en-US" dirty="0">
                <a:latin typeface="Consolas" panose="020B0609020204030204" pitchFamily="49" charset="0"/>
              </a:rPr>
              <a:t> wlan0</a:t>
            </a:r>
          </a:p>
        </p:txBody>
      </p:sp>
    </p:spTree>
    <p:extLst>
      <p:ext uri="{BB962C8B-B14F-4D97-AF65-F5344CB8AC3E}">
        <p14:creationId xmlns:p14="http://schemas.microsoft.com/office/powerpoint/2010/main" val="372151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Optionally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B3B3-F495-45E9-A76B-ACC8D72031F6}"/>
              </a:ext>
            </a:extLst>
          </p:cNvPr>
          <p:cNvSpPr>
            <a:spLocks noGrp="1"/>
          </p:cNvSpPr>
          <p:nvPr>
            <p:ph type="title"/>
          </p:nvPr>
        </p:nvSpPr>
        <p:spPr/>
        <p:txBody>
          <a:bodyPr/>
          <a:lstStyle/>
          <a:p>
            <a:r>
              <a:rPr lang="en-US" dirty="0"/>
              <a:t>Upgrade pip to v9</a:t>
            </a:r>
          </a:p>
        </p:txBody>
      </p:sp>
      <p:sp>
        <p:nvSpPr>
          <p:cNvPr id="3" name="Content Placeholder 2">
            <a:extLst>
              <a:ext uri="{FF2B5EF4-FFF2-40B4-BE49-F238E27FC236}">
                <a16:creationId xmlns:a16="http://schemas.microsoft.com/office/drawing/2014/main" id="{C5D975EA-A64C-4899-A19F-C1DABD94D072}"/>
              </a:ext>
            </a:extLst>
          </p:cNvPr>
          <p:cNvSpPr>
            <a:spLocks noGrp="1"/>
          </p:cNvSpPr>
          <p:nvPr>
            <p:ph idx="1"/>
          </p:nvPr>
        </p:nvSpPr>
        <p:spPr/>
        <p:txBody>
          <a:bodyPr/>
          <a:lstStyle/>
          <a:p>
            <a:pPr marL="0" indent="0">
              <a:buNone/>
            </a:pPr>
            <a:r>
              <a:rPr lang="sv-SE" dirty="0"/>
              <a:t>python -m pip install --</a:t>
            </a:r>
            <a:r>
              <a:rPr lang="sv-SE" b="1" dirty="0"/>
              <a:t>upgrade pip</a:t>
            </a:r>
            <a:endParaRPr lang="en-US" dirty="0">
              <a:latin typeface="Consolas" panose="020B0609020204030204" pitchFamily="49" charset="0"/>
            </a:endParaRPr>
          </a:p>
        </p:txBody>
      </p:sp>
    </p:spTree>
    <p:extLst>
      <p:ext uri="{BB962C8B-B14F-4D97-AF65-F5344CB8AC3E}">
        <p14:creationId xmlns:p14="http://schemas.microsoft.com/office/powerpoint/2010/main" val="51591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9CC-00AB-44D4-A4A7-5086BBD486AA}"/>
              </a:ext>
            </a:extLst>
          </p:cNvPr>
          <p:cNvSpPr>
            <a:spLocks noGrp="1"/>
          </p:cNvSpPr>
          <p:nvPr>
            <p:ph type="title"/>
          </p:nvPr>
        </p:nvSpPr>
        <p:spPr/>
        <p:txBody>
          <a:bodyPr/>
          <a:lstStyle/>
          <a:p>
            <a:r>
              <a:rPr lang="en-US" dirty="0"/>
              <a:t>Install Azure IoT Device SDK for Python</a:t>
            </a:r>
          </a:p>
        </p:txBody>
      </p:sp>
      <p:sp>
        <p:nvSpPr>
          <p:cNvPr id="3" name="Content Placeholder 2">
            <a:extLst>
              <a:ext uri="{FF2B5EF4-FFF2-40B4-BE49-F238E27FC236}">
                <a16:creationId xmlns:a16="http://schemas.microsoft.com/office/drawing/2014/main" id="{59CD245B-5A3B-4921-A5E4-875A1690F096}"/>
              </a:ext>
            </a:extLst>
          </p:cNvPr>
          <p:cNvSpPr>
            <a:spLocks noGrp="1"/>
          </p:cNvSpPr>
          <p:nvPr>
            <p:ph idx="1"/>
          </p:nvPr>
        </p:nvSpPr>
        <p:spPr>
          <a:xfrm>
            <a:off x="838200" y="1825625"/>
            <a:ext cx="10515600" cy="4351338"/>
          </a:xfrm>
        </p:spPr>
        <p:txBody>
          <a:bodyPr/>
          <a:lstStyle/>
          <a:p>
            <a:pPr marL="0" indent="0">
              <a:buNone/>
            </a:pPr>
            <a:r>
              <a:rPr lang="en-US" dirty="0"/>
              <a:t>pip install azure-</a:t>
            </a:r>
            <a:r>
              <a:rPr lang="en-US" dirty="0" err="1"/>
              <a:t>iothub</a:t>
            </a:r>
            <a:r>
              <a:rPr lang="en-US" dirty="0"/>
              <a:t>-device-client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https://github.com/Azure/azure-iot-sdk-python/blob/master/doc/python-devbox-setup.md#windows-wheels</a:t>
            </a:r>
          </a:p>
        </p:txBody>
      </p:sp>
    </p:spTree>
    <p:extLst>
      <p:ext uri="{BB962C8B-B14F-4D97-AF65-F5344CB8AC3E}">
        <p14:creationId xmlns:p14="http://schemas.microsoft.com/office/powerpoint/2010/main" val="155115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B7E5F7-D63C-4490-AB8E-A5291A928BD7}"/>
              </a:ext>
            </a:extLst>
          </p:cNvPr>
          <p:cNvSpPr txBox="1"/>
          <p:nvPr/>
        </p:nvSpPr>
        <p:spPr>
          <a:xfrm rot="20700000">
            <a:off x="272641" y="3041009"/>
            <a:ext cx="11226150" cy="923330"/>
          </a:xfrm>
          <a:prstGeom prst="rect">
            <a:avLst/>
          </a:prstGeom>
          <a:noFill/>
        </p:spPr>
        <p:txBody>
          <a:bodyPr wrap="none" rtlCol="0">
            <a:spAutoFit/>
          </a:bodyPr>
          <a:lstStyle/>
          <a:p>
            <a:r>
              <a:rPr lang="en-US" sz="5400" dirty="0">
                <a:solidFill>
                  <a:srgbClr val="C00000">
                    <a:alpha val="55000"/>
                  </a:srgbClr>
                </a:solidFill>
                <a:latin typeface="Stencil" panose="040409050D0802020404" pitchFamily="82" charset="0"/>
              </a:rPr>
              <a:t>YOU SHOULDN’T HAVE TO DO THIS</a:t>
            </a:r>
          </a:p>
        </p:txBody>
      </p:sp>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a:xfrm>
            <a:off x="838200" y="1817236"/>
            <a:ext cx="10515600" cy="4351338"/>
          </a:xfrm>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8CD8-5402-4C22-BEFE-1B845C30779E}"/>
              </a:ext>
            </a:extLst>
          </p:cNvPr>
          <p:cNvSpPr>
            <a:spLocks noGrp="1"/>
          </p:cNvSpPr>
          <p:nvPr>
            <p:ph type="title"/>
          </p:nvPr>
        </p:nvSpPr>
        <p:spPr/>
        <p:txBody>
          <a:bodyPr/>
          <a:lstStyle/>
          <a:p>
            <a:r>
              <a:rPr lang="en-US" dirty="0"/>
              <a:t>Config SPI</a:t>
            </a:r>
          </a:p>
        </p:txBody>
      </p:sp>
      <p:sp>
        <p:nvSpPr>
          <p:cNvPr id="3" name="Content Placeholder 2">
            <a:extLst>
              <a:ext uri="{FF2B5EF4-FFF2-40B4-BE49-F238E27FC236}">
                <a16:creationId xmlns:a16="http://schemas.microsoft.com/office/drawing/2014/main" id="{CF4D8B43-19C9-4A36-A2A1-9B8F13AA6B8C}"/>
              </a:ext>
            </a:extLst>
          </p:cNvPr>
          <p:cNvSpPr>
            <a:spLocks noGrp="1"/>
          </p:cNvSpPr>
          <p:nvPr>
            <p:ph idx="1"/>
          </p:nvPr>
        </p:nvSpPr>
        <p:spPr/>
        <p:txBody>
          <a:bodyPr>
            <a:normAutofit fontScale="475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Ensure SPI and I3C are enabled if you didn’t do so previously</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Install BCM driver for python</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r>
              <a:rPr lang="en-US" dirty="0" err="1">
                <a:latin typeface="Consolas" panose="020B0609020204030204" pitchFamily="49" charset="0"/>
              </a:rPr>
              <a:t>sudo</a:t>
            </a:r>
            <a:r>
              <a:rPr lang="en-US" dirty="0">
                <a:latin typeface="Consolas" panose="020B0609020204030204" pitchFamily="49" charset="0"/>
              </a:rPr>
              <a:t> apt-get update</a:t>
            </a:r>
          </a:p>
          <a:p>
            <a:pPr marL="0" indent="0">
              <a:buNone/>
            </a:pPr>
            <a:r>
              <a:rPr lang="en-US" dirty="0" err="1">
                <a:latin typeface="Consolas" panose="020B0609020204030204" pitchFamily="49" charset="0"/>
              </a:rPr>
              <a:t>sudo</a:t>
            </a:r>
            <a:r>
              <a:rPr lang="en-US" dirty="0">
                <a:latin typeface="Consolas" panose="020B0609020204030204" pitchFamily="49" charset="0"/>
              </a:rPr>
              <a:t> apt-get upgrade</a:t>
            </a:r>
          </a:p>
          <a:p>
            <a:pPr marL="0" indent="0">
              <a:buNone/>
            </a:pPr>
            <a:r>
              <a:rPr lang="en-US" dirty="0" err="1">
                <a:latin typeface="Consolas" panose="020B0609020204030204" pitchFamily="49" charset="0"/>
              </a:rPr>
              <a:t>sudo</a:t>
            </a:r>
            <a:r>
              <a:rPr lang="en-US" dirty="0">
                <a:latin typeface="Consolas" panose="020B0609020204030204" pitchFamily="49" charset="0"/>
              </a:rPr>
              <a:t> apt-get install python-dev python3-dev</a:t>
            </a:r>
          </a:p>
          <a:p>
            <a:pPr marL="0" indent="0">
              <a:buNone/>
            </a:pPr>
            <a:r>
              <a:rPr lang="en-US" dirty="0">
                <a:latin typeface="Consolas" panose="020B0609020204030204" pitchFamily="49" charset="0"/>
              </a:rPr>
              <a:t>cd ~</a:t>
            </a:r>
          </a:p>
          <a:p>
            <a:pPr marL="0" indent="0">
              <a:buNone/>
            </a:pPr>
            <a:r>
              <a:rPr lang="en-US" dirty="0">
                <a:latin typeface="Consolas" panose="020B0609020204030204" pitchFamily="49" charset="0"/>
              </a:rPr>
              <a:t>git clone https://github.com/doceme/py-spidev.git</a:t>
            </a:r>
          </a:p>
          <a:p>
            <a:pPr marL="0" indent="0">
              <a:buNone/>
            </a:pPr>
            <a:r>
              <a:rPr lang="en-US" dirty="0">
                <a:latin typeface="Consolas" panose="020B0609020204030204" pitchFamily="49" charset="0"/>
              </a:rPr>
              <a:t>cd </a:t>
            </a:r>
            <a:r>
              <a:rPr lang="en-US" dirty="0" err="1">
                <a:latin typeface="Consolas" panose="020B0609020204030204" pitchFamily="49" charset="0"/>
              </a:rPr>
              <a:t>py-spidev</a:t>
            </a:r>
            <a:endParaRPr lang="en-US" dirty="0">
              <a:latin typeface="Consolas" panose="020B0609020204030204" pitchFamily="49" charset="0"/>
            </a:endParaRPr>
          </a:p>
          <a:p>
            <a:pPr marL="0" indent="0">
              <a:buNone/>
            </a:pPr>
            <a:r>
              <a:rPr lang="en-US" dirty="0">
                <a:latin typeface="Consolas" panose="020B0609020204030204" pitchFamily="49" charset="0"/>
              </a:rPr>
              <a:t>make</a:t>
            </a:r>
          </a:p>
          <a:p>
            <a:pPr marL="0" indent="0">
              <a:buNone/>
            </a:pPr>
            <a:r>
              <a:rPr lang="en-US" dirty="0" err="1">
                <a:latin typeface="Consolas" panose="020B0609020204030204" pitchFamily="49" charset="0"/>
              </a:rPr>
              <a:t>sudo</a:t>
            </a:r>
            <a:r>
              <a:rPr lang="en-US" dirty="0">
                <a:latin typeface="Consolas" panose="020B0609020204030204" pitchFamily="49" charset="0"/>
              </a:rPr>
              <a:t> make install </a:t>
            </a:r>
          </a:p>
        </p:txBody>
      </p:sp>
    </p:spTree>
    <p:extLst>
      <p:ext uri="{BB962C8B-B14F-4D97-AF65-F5344CB8AC3E}">
        <p14:creationId xmlns:p14="http://schemas.microsoft.com/office/powerpoint/2010/main" val="85447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TotalTime>
  <Words>1581</Words>
  <Application>Microsoft Office PowerPoint</Application>
  <PresentationFormat>Widescreen</PresentationFormat>
  <Paragraphs>417</Paragraphs>
  <Slides>64</Slides>
  <Notes>64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Cambria Math</vt:lpstr>
      <vt:lpstr>Consolas</vt:lpstr>
      <vt:lpstr>Humnst777 BlkCn BT</vt:lpstr>
      <vt:lpstr>Humnst777 BT</vt:lpstr>
      <vt:lpstr>Segoe UI</vt:lpstr>
      <vt:lpstr>Stencil</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PowerPoint Presentation</vt:lpstr>
      <vt:lpstr>PowerPoint Presentation</vt:lpstr>
      <vt:lpstr>Boot the Pi</vt:lpstr>
      <vt:lpstr>Enable SSH / VNC</vt:lpstr>
      <vt:lpstr>Enable Camera, I2C and SPI</vt:lpstr>
      <vt:lpstr>Configure WiFi with wpa_cli</vt:lpstr>
      <vt:lpstr>OPTIONAL: Manually edit wpa_supplicant.conf</vt:lpstr>
      <vt:lpstr>OPTIONAL: wpa_supplicant.conf for Open newtork</vt:lpstr>
      <vt:lpstr>Manually Cycle the WiFi Interface</vt:lpstr>
      <vt:lpstr>Change your hostname</vt:lpstr>
      <vt:lpstr>Determine your Pi’s IP addresses</vt:lpstr>
      <vt:lpstr>Optionally configure ssh keys</vt:lpstr>
      <vt:lpstr>You can now ssh / vnc into the pi</vt:lpstr>
      <vt:lpstr>Install and Configure SAMBA</vt:lpstr>
      <vt:lpstr>smb.conf contents</vt:lpstr>
      <vt:lpstr>Install build tools</vt:lpstr>
      <vt:lpstr>Update git and install node 8.x</vt:lpstr>
      <vt:lpstr>Upgrade pip to v9</vt:lpstr>
      <vt:lpstr>Install Azure IoT Device SDK for Python</vt:lpstr>
      <vt:lpstr>Build the Azure IoT Hub SDK for Python</vt:lpstr>
      <vt:lpstr>Config SPI</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71</cp:revision>
  <dcterms:created xsi:type="dcterms:W3CDTF">2017-10-12T14:37:26Z</dcterms:created>
  <dcterms:modified xsi:type="dcterms:W3CDTF">2018-03-01T20:24:31Z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